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m4a" ContentType="audi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9"/>
    <p:restoredTop sz="94630"/>
  </p:normalViewPr>
  <p:slideViewPr>
    <p:cSldViewPr snapToGrid="0" snapToObjects="1">
      <p:cViewPr varScale="1">
        <p:scale>
          <a:sx n="85" d="100"/>
          <a:sy n="85" d="100"/>
        </p:scale>
        <p:origin x="192" y="20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946480-B175-DE4B-87F2-A76A8788869B}" type="datetimeFigureOut">
              <a:rPr lang="en-US" smtClean="0"/>
              <a:t>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13544E-382A-7043-BA52-13516F8BB98C}" type="slidenum">
              <a:rPr lang="en-US" smtClean="0"/>
              <a:t>‹#›</a:t>
            </a:fld>
            <a:endParaRPr lang="en-US"/>
          </a:p>
        </p:txBody>
      </p:sp>
    </p:spTree>
    <p:extLst>
      <p:ext uri="{BB962C8B-B14F-4D97-AF65-F5344CB8AC3E}">
        <p14:creationId xmlns:p14="http://schemas.microsoft.com/office/powerpoint/2010/main" val="491360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2/6/23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2/6/23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2/6/23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2/6/23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2/6/23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1.png"/><Relationship Id="rId1" Type="http://schemas.microsoft.com/office/2007/relationships/media" Target="../media/media1.m4a"/><Relationship Id="rId2" Type="http://schemas.openxmlformats.org/officeDocument/2006/relationships/audio" Target="../media/media1.m4a"/></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png"/><Relationship Id="rId1" Type="http://schemas.microsoft.com/office/2007/relationships/media" Target="../media/media10.m4a"/><Relationship Id="rId2" Type="http://schemas.openxmlformats.org/officeDocument/2006/relationships/audio" Target="../media/media10.m4a"/></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png"/><Relationship Id="rId1" Type="http://schemas.microsoft.com/office/2007/relationships/media" Target="../media/media11.m4a"/><Relationship Id="rId2" Type="http://schemas.openxmlformats.org/officeDocument/2006/relationships/audio" Target="../media/media11.m4a"/></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png"/><Relationship Id="rId1" Type="http://schemas.microsoft.com/office/2007/relationships/media" Target="../media/media12.m4a"/><Relationship Id="rId2" Type="http://schemas.openxmlformats.org/officeDocument/2006/relationships/audio" Target="../media/media12.m4a"/></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png"/><Relationship Id="rId1" Type="http://schemas.microsoft.com/office/2007/relationships/media" Target="../media/media2.m4a"/><Relationship Id="rId2" Type="http://schemas.openxmlformats.org/officeDocument/2006/relationships/audio" Target="../media/media2.m4a"/></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png"/><Relationship Id="rId1" Type="http://schemas.microsoft.com/office/2007/relationships/media" Target="../media/media3.m4a"/><Relationship Id="rId2" Type="http://schemas.openxmlformats.org/officeDocument/2006/relationships/audio" Target="../media/media3.m4a"/></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png"/><Relationship Id="rId1" Type="http://schemas.microsoft.com/office/2007/relationships/media" Target="../media/media4.m4a"/><Relationship Id="rId2" Type="http://schemas.openxmlformats.org/officeDocument/2006/relationships/audio" Target="../media/media4.m4a"/></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png"/><Relationship Id="rId1" Type="http://schemas.microsoft.com/office/2007/relationships/media" Target="../media/media5.m4a"/><Relationship Id="rId2" Type="http://schemas.openxmlformats.org/officeDocument/2006/relationships/audio" Target="../media/media5.m4a"/></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png"/><Relationship Id="rId1" Type="http://schemas.microsoft.com/office/2007/relationships/media" Target="../media/media6.m4a"/><Relationship Id="rId2" Type="http://schemas.openxmlformats.org/officeDocument/2006/relationships/audio" Target="../media/media6.m4a"/></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png"/><Relationship Id="rId1" Type="http://schemas.microsoft.com/office/2007/relationships/media" Target="../media/media7.m4a"/><Relationship Id="rId2" Type="http://schemas.openxmlformats.org/officeDocument/2006/relationships/audio" Target="../media/media7.m4a"/></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png"/><Relationship Id="rId1" Type="http://schemas.microsoft.com/office/2007/relationships/media" Target="../media/media8.m4a"/><Relationship Id="rId2" Type="http://schemas.openxmlformats.org/officeDocument/2006/relationships/audio" Target="../media/media8.m4a"/></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png"/><Relationship Id="rId1" Type="http://schemas.microsoft.com/office/2007/relationships/media" Target="../media/media9.m4a"/><Relationship Id="rId2" Type="http://schemas.openxmlformats.org/officeDocument/2006/relationships/audio" Target="../media/media9.m4a"/></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328C565D-A991-4381-AC37-76A58A4A12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449960" y="1507414"/>
            <a:ext cx="7295507" cy="3703320"/>
          </a:xfrm>
        </p:spPr>
        <p:txBody>
          <a:bodyPr anchor="ctr">
            <a:normAutofit/>
          </a:bodyPr>
          <a:lstStyle/>
          <a:p>
            <a:r>
              <a:rPr lang="en-US" sz="4800"/>
              <a:t>Williamson pk8</a:t>
            </a:r>
          </a:p>
        </p:txBody>
      </p:sp>
      <p:sp>
        <p:nvSpPr>
          <p:cNvPr id="3" name="Subtitle 2"/>
          <p:cNvSpPr>
            <a:spLocks noGrp="1"/>
          </p:cNvSpPr>
          <p:nvPr>
            <p:ph type="subTitle" idx="1"/>
          </p:nvPr>
        </p:nvSpPr>
        <p:spPr>
          <a:xfrm>
            <a:off x="444342" y="1507414"/>
            <a:ext cx="3330781" cy="3703320"/>
          </a:xfrm>
          <a:ln w="57150">
            <a:noFill/>
          </a:ln>
        </p:spPr>
        <p:txBody>
          <a:bodyPr anchor="ctr">
            <a:normAutofit/>
          </a:bodyPr>
          <a:lstStyle/>
          <a:p>
            <a:pPr algn="r"/>
            <a:r>
              <a:rPr lang="en-US" sz="2000"/>
              <a:t>Where kids are first</a:t>
            </a:r>
          </a:p>
        </p:txBody>
      </p:sp>
      <p:sp>
        <p:nvSpPr>
          <p:cNvPr id="10" name="Rectangle 9">
            <a:extLst>
              <a:ext uri="{FF2B5EF4-FFF2-40B4-BE49-F238E27FC236}">
                <a16:creationId xmlns:a16="http://schemas.microsoft.com/office/drawing/2014/main" xmlns="" id="{B7180431-F4DE-415D-BCBB-9316423C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xmlns="" id="{EEABD997-5EF9-4E9B-AFBB-F6DFAAF3AD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2209064" y="3329711"/>
            <a:ext cx="3703320" cy="5872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xmlns="" id="{E9AB5EE6-A047-4B18-B998-D46DF3CC36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722360456"/>
      </p:ext>
    </p:extLst>
  </p:cSld>
  <p:clrMapOvr>
    <a:masterClrMapping/>
  </p:clrMapOvr>
  <mc:AlternateContent xmlns:mc="http://schemas.openxmlformats.org/markup-compatibility/2006">
    <mc:Choice xmlns:p14="http://schemas.microsoft.com/office/powerpoint/2010/main" Requires="p14">
      <p:transition spd="slow" p14:dur="1250" advTm="15723">
        <p:wipe/>
      </p:transition>
    </mc:Choice>
    <mc:Fallback>
      <p:transition spd="slow" advTm="15723">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A59258C-AAC2-41CD-973C-7439B122A3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xmlns="" id="{54516B72-0116-42B2-82A2-B11218A366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1033389"/>
            <a:ext cx="4826256" cy="4825409"/>
          </a:xfrm>
        </p:spPr>
        <p:txBody>
          <a:bodyPr anchor="ctr">
            <a:normAutofit/>
          </a:bodyPr>
          <a:lstStyle/>
          <a:p>
            <a:r>
              <a:rPr lang="en-US" sz="5000">
                <a:solidFill>
                  <a:srgbClr val="FFFFFF"/>
                </a:solidFill>
              </a:rPr>
              <a:t>Hallway expectations</a:t>
            </a:r>
          </a:p>
        </p:txBody>
      </p:sp>
      <p:sp>
        <p:nvSpPr>
          <p:cNvPr id="12" name="Rectangle 11">
            <a:extLst>
              <a:ext uri="{FF2B5EF4-FFF2-40B4-BE49-F238E27FC236}">
                <a16:creationId xmlns:a16="http://schemas.microsoft.com/office/drawing/2014/main" xmlns="" id="{7CDB507F-21B7-4C27-B0FC-D9C465C6DB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xmlns="" id="{7AB1AE17-B7A3-4363-95CD-25441E2FF1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755769" y="1033390"/>
            <a:ext cx="4855037" cy="4825409"/>
          </a:xfrm>
          <a:ln w="57150">
            <a:noFill/>
          </a:ln>
        </p:spPr>
        <p:txBody>
          <a:bodyPr anchor="ctr">
            <a:normAutofit fontScale="92500" lnSpcReduction="20000"/>
          </a:bodyPr>
          <a:lstStyle/>
          <a:p>
            <a:r>
              <a:rPr lang="en-US" sz="2000" b="1" dirty="0"/>
              <a:t>Friendly</a:t>
            </a:r>
            <a:r>
              <a:rPr lang="en-US" sz="2000" dirty="0"/>
              <a:t> </a:t>
            </a:r>
            <a:r>
              <a:rPr lang="en-US" sz="2000" dirty="0" smtClean="0"/>
              <a:t>– students will </a:t>
            </a:r>
            <a:r>
              <a:rPr lang="en-US" sz="2000" dirty="0"/>
              <a:t>be friendly and mindful that other classes are in session as they walk between classes</a:t>
            </a:r>
          </a:p>
          <a:p>
            <a:r>
              <a:rPr lang="en-US" sz="2000" b="1" dirty="0" smtClean="0"/>
              <a:t>Improving </a:t>
            </a:r>
            <a:r>
              <a:rPr lang="en-US" sz="2000" dirty="0" smtClean="0"/>
              <a:t>– students will aim to improve their hallway behavior each day by exceeding hallway expectations; </a:t>
            </a:r>
            <a:endParaRPr lang="en-US" sz="2000" dirty="0"/>
          </a:p>
          <a:p>
            <a:r>
              <a:rPr lang="en-US" sz="2000" b="1" dirty="0"/>
              <a:t>Reliable</a:t>
            </a:r>
            <a:r>
              <a:rPr lang="en-US" sz="2000" dirty="0"/>
              <a:t> – students will travel the hallways quickly and quietly; they will be reliable and get to class with their supplies on time</a:t>
            </a:r>
          </a:p>
          <a:p>
            <a:r>
              <a:rPr lang="en-US" sz="2000" b="1" dirty="0"/>
              <a:t>Safe</a:t>
            </a:r>
            <a:r>
              <a:rPr lang="en-US" sz="2000" dirty="0"/>
              <a:t> – students will stay safe by walking on the right side of the hall, third block, with their hands to their selves</a:t>
            </a:r>
          </a:p>
          <a:p>
            <a:r>
              <a:rPr lang="en-US" sz="2000" b="1" dirty="0"/>
              <a:t>Trustworthy</a:t>
            </a:r>
            <a:r>
              <a:rPr lang="en-US" sz="2000" dirty="0"/>
              <a:t> – students will be trustworthy and ensure that items and people in the hallway aren’t bothered, hit, or moved</a:t>
            </a:r>
          </a:p>
          <a:p>
            <a:endParaRPr lang="en-US" sz="2000" dirty="0">
              <a:solidFill>
                <a:schemeClr val="accent2">
                  <a:lumMod val="50000"/>
                </a:schemeClr>
              </a:solidFill>
            </a:endParaRPr>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160996206"/>
      </p:ext>
    </p:extLst>
  </p:cSld>
  <p:clrMapOvr>
    <a:masterClrMapping/>
  </p:clrMapOvr>
  <p:transition spd="slow" advTm="1586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A59258C-AAC2-41CD-973C-7439B122A3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xmlns="" id="{54516B72-0116-42B2-82A2-B11218A366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1033389"/>
            <a:ext cx="4826256" cy="4825409"/>
          </a:xfrm>
        </p:spPr>
        <p:txBody>
          <a:bodyPr anchor="ctr">
            <a:normAutofit/>
          </a:bodyPr>
          <a:lstStyle/>
          <a:p>
            <a:r>
              <a:rPr lang="en-US" sz="5000">
                <a:solidFill>
                  <a:srgbClr val="FFFFFF"/>
                </a:solidFill>
              </a:rPr>
              <a:t>Cafeteria Expectations</a:t>
            </a:r>
          </a:p>
        </p:txBody>
      </p:sp>
      <p:sp>
        <p:nvSpPr>
          <p:cNvPr id="12" name="Rectangle 11">
            <a:extLst>
              <a:ext uri="{FF2B5EF4-FFF2-40B4-BE49-F238E27FC236}">
                <a16:creationId xmlns:a16="http://schemas.microsoft.com/office/drawing/2014/main" xmlns="" id="{7CDB507F-21B7-4C27-B0FC-D9C465C6DB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xmlns="" id="{7AB1AE17-B7A3-4363-95CD-25441E2FF1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610662" y="764498"/>
            <a:ext cx="5276537" cy="5471410"/>
          </a:xfrm>
          <a:ln w="57150">
            <a:noFill/>
          </a:ln>
        </p:spPr>
        <p:txBody>
          <a:bodyPr anchor="ctr">
            <a:normAutofit fontScale="70000" lnSpcReduction="20000"/>
          </a:bodyPr>
          <a:lstStyle/>
          <a:p>
            <a:r>
              <a:rPr lang="en-US" sz="2000" b="1" dirty="0"/>
              <a:t>Friendly</a:t>
            </a:r>
            <a:r>
              <a:rPr lang="en-US" sz="2000" dirty="0"/>
              <a:t> – students will be friendly to those sit near them; they will be friendly to those who work in the cafeteria and help keep the environment clean and welcoming to </a:t>
            </a:r>
            <a:r>
              <a:rPr lang="en-US" sz="2000" dirty="0" smtClean="0"/>
              <a:t>all</a:t>
            </a:r>
            <a:r>
              <a:rPr lang="en-US" sz="2000" dirty="0"/>
              <a:t> </a:t>
            </a:r>
          </a:p>
          <a:p>
            <a:r>
              <a:rPr lang="en-US" sz="2000" b="1" dirty="0"/>
              <a:t>Improving</a:t>
            </a:r>
            <a:r>
              <a:rPr lang="en-US" sz="2000" dirty="0"/>
              <a:t> – students will continuously improve their table manners and social interactions; they will work on understanding appropriate levels for conversation in a closed, tight, space; they will work to improve understanding of all the preparation it takes to make their space ready for them and help maintain it for others</a:t>
            </a:r>
            <a:r>
              <a:rPr lang="en-US" sz="2000" dirty="0" smtClean="0"/>
              <a:t>.</a:t>
            </a:r>
            <a:endParaRPr lang="en-US" sz="2000" dirty="0"/>
          </a:p>
          <a:p>
            <a:r>
              <a:rPr lang="en-US" sz="2000" b="1" dirty="0"/>
              <a:t>Reliable</a:t>
            </a:r>
            <a:r>
              <a:rPr lang="en-US" sz="2000" dirty="0"/>
              <a:t> – students will be reliable in how they take care of the cafeteria space; they will reliably take care of the outdoor space when out for recess; we will rely on them to meet and exceed expectations already established for </a:t>
            </a:r>
            <a:r>
              <a:rPr lang="en-US" sz="2000" dirty="0" smtClean="0"/>
              <a:t>recess</a:t>
            </a:r>
            <a:endParaRPr lang="en-US" sz="2000" dirty="0"/>
          </a:p>
          <a:p>
            <a:r>
              <a:rPr lang="en-US" sz="2000" b="1" dirty="0"/>
              <a:t>Safe</a:t>
            </a:r>
            <a:r>
              <a:rPr lang="en-US" sz="2000" dirty="0"/>
              <a:t> – students will make sure that they are following requests that allow them and their classmates to have a safe lunch – this may mean being aware of allergies and not exposing classmates to foods that may harm them; they will also keep their area safe by helping and alerting staff when something must be cleaned, wiped, or </a:t>
            </a:r>
            <a:r>
              <a:rPr lang="en-US" sz="2000" dirty="0" smtClean="0"/>
              <a:t>addressed</a:t>
            </a:r>
            <a:r>
              <a:rPr lang="en-US" sz="2000" dirty="0"/>
              <a:t> </a:t>
            </a:r>
          </a:p>
          <a:p>
            <a:r>
              <a:rPr lang="en-US" sz="2000" b="1" dirty="0"/>
              <a:t>Trustworthy</a:t>
            </a:r>
            <a:r>
              <a:rPr lang="en-US" sz="2000" dirty="0"/>
              <a:t> – students will demonstrate trust by meeting the expectations outlined for them – these measures are in place to make the cafeteria a space all can enjoy</a:t>
            </a:r>
          </a:p>
          <a:p>
            <a:endParaRPr lang="en-US" sz="2000" dirty="0">
              <a:solidFill>
                <a:schemeClr val="accent2">
                  <a:lumMod val="50000"/>
                </a:schemeClr>
              </a:solidFill>
            </a:endParaRPr>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030008674"/>
      </p:ext>
    </p:extLst>
  </p:cSld>
  <p:clrMapOvr>
    <a:masterClrMapping/>
  </p:clrMapOvr>
  <p:transition spd="slow" advTm="1576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A59258C-AAC2-41CD-973C-7439B122A3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xmlns="" id="{54516B72-0116-42B2-82A2-B11218A366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1033389"/>
            <a:ext cx="4826256" cy="4825409"/>
          </a:xfrm>
        </p:spPr>
        <p:txBody>
          <a:bodyPr anchor="ctr">
            <a:normAutofit/>
          </a:bodyPr>
          <a:lstStyle/>
          <a:p>
            <a:pPr>
              <a:lnSpc>
                <a:spcPct val="90000"/>
              </a:lnSpc>
            </a:pPr>
            <a:r>
              <a:rPr lang="en-US" sz="3400">
                <a:solidFill>
                  <a:srgbClr val="FFFFFF"/>
                </a:solidFill>
              </a:rPr>
              <a:t>Expectations in shared spaces </a:t>
            </a:r>
            <a:br>
              <a:rPr lang="en-US" sz="3400">
                <a:solidFill>
                  <a:srgbClr val="FFFFFF"/>
                </a:solidFill>
              </a:rPr>
            </a:br>
            <a:r>
              <a:rPr lang="en-US" sz="3400">
                <a:solidFill>
                  <a:srgbClr val="FFFFFF"/>
                </a:solidFill>
              </a:rPr>
              <a:t>(recess/library/gym – assemblies)</a:t>
            </a:r>
          </a:p>
        </p:txBody>
      </p:sp>
      <p:sp>
        <p:nvSpPr>
          <p:cNvPr id="12" name="Rectangle 11">
            <a:extLst>
              <a:ext uri="{FF2B5EF4-FFF2-40B4-BE49-F238E27FC236}">
                <a16:creationId xmlns:a16="http://schemas.microsoft.com/office/drawing/2014/main" xmlns="" id="{7CDB507F-21B7-4C27-B0FC-D9C465C6DB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xmlns="" id="{7AB1AE17-B7A3-4363-95CD-25441E2FF1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755769" y="1033390"/>
            <a:ext cx="4855037" cy="4825409"/>
          </a:xfrm>
          <a:ln w="57150">
            <a:noFill/>
          </a:ln>
        </p:spPr>
        <p:txBody>
          <a:bodyPr anchor="ctr">
            <a:normAutofit/>
          </a:bodyPr>
          <a:lstStyle/>
          <a:p>
            <a:pPr>
              <a:lnSpc>
                <a:spcPct val="90000"/>
              </a:lnSpc>
            </a:pPr>
            <a:r>
              <a:rPr lang="en-US" sz="1600">
                <a:solidFill>
                  <a:schemeClr val="accent2">
                    <a:lumMod val="50000"/>
                  </a:schemeClr>
                </a:solidFill>
              </a:rPr>
              <a:t>Friendly – students will understand that shared spaces aren’t just for them or their class and will be friendly to those sharing the space with them</a:t>
            </a:r>
          </a:p>
          <a:p>
            <a:pPr>
              <a:lnSpc>
                <a:spcPct val="90000"/>
              </a:lnSpc>
            </a:pPr>
            <a:r>
              <a:rPr lang="en-US" sz="1600">
                <a:solidFill>
                  <a:schemeClr val="accent2">
                    <a:lumMod val="50000"/>
                  </a:schemeClr>
                </a:solidFill>
              </a:rPr>
              <a:t>Improving – students will improve the space they share by making sure it’s accessible and usable for all (don’t tear things up, help improve them!)</a:t>
            </a:r>
          </a:p>
          <a:p>
            <a:pPr>
              <a:lnSpc>
                <a:spcPct val="90000"/>
              </a:lnSpc>
            </a:pPr>
            <a:r>
              <a:rPr lang="en-US" sz="1600">
                <a:solidFill>
                  <a:schemeClr val="accent2">
                    <a:lumMod val="50000"/>
                  </a:schemeClr>
                </a:solidFill>
              </a:rPr>
              <a:t>Reliable – students will reliably meet expectations for open spaces and follow the instructions of the staff with them</a:t>
            </a:r>
          </a:p>
          <a:p>
            <a:pPr>
              <a:lnSpc>
                <a:spcPct val="90000"/>
              </a:lnSpc>
            </a:pPr>
            <a:r>
              <a:rPr lang="en-US" sz="1600">
                <a:solidFill>
                  <a:schemeClr val="accent2">
                    <a:lumMod val="50000"/>
                  </a:schemeClr>
                </a:solidFill>
              </a:rPr>
              <a:t>Safe – students will stay safe with performing/using the shared spaces by following the instructors staff give them; they will also, as always, keep their hands to themselves and be respectful of others</a:t>
            </a:r>
          </a:p>
          <a:p>
            <a:pPr>
              <a:lnSpc>
                <a:spcPct val="90000"/>
              </a:lnSpc>
            </a:pPr>
            <a:r>
              <a:rPr lang="en-US" sz="1600">
                <a:solidFill>
                  <a:schemeClr val="accent2">
                    <a:lumMod val="50000"/>
                  </a:schemeClr>
                </a:solidFill>
              </a:rPr>
              <a:t>Trustworthy – students will be trustworthy and not have any electronics or devices they are not allowed to have during class time out in these shared spaces unless otherwise directed to by the staff supervising them (i.e. Exact Path reward, Technology Lunch, etc)</a:t>
            </a:r>
          </a:p>
          <a:p>
            <a:pPr>
              <a:lnSpc>
                <a:spcPct val="90000"/>
              </a:lnSpc>
            </a:pPr>
            <a:endParaRPr lang="en-US" sz="1600">
              <a:solidFill>
                <a:schemeClr val="accent2">
                  <a:lumMod val="50000"/>
                </a:schemeClr>
              </a:solidFill>
            </a:endParaRPr>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58909473"/>
      </p:ext>
    </p:extLst>
  </p:cSld>
  <p:clrMapOvr>
    <a:masterClrMapping/>
  </p:clrMapOvr>
  <p:transition spd="slow" advTm="15722">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92989FB-1024-49B7-BDF1-B3CE27D486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6228" y="1073231"/>
            <a:ext cx="3054091" cy="4711539"/>
          </a:xfrm>
        </p:spPr>
        <p:txBody>
          <a:bodyPr anchor="ctr">
            <a:normAutofit/>
          </a:bodyPr>
          <a:lstStyle/>
          <a:p>
            <a:r>
              <a:rPr lang="en-US" sz="3200">
                <a:solidFill>
                  <a:schemeClr val="accent1"/>
                </a:solidFill>
              </a:rPr>
              <a:t>Welcome!</a:t>
            </a:r>
          </a:p>
        </p:txBody>
      </p:sp>
      <p:sp>
        <p:nvSpPr>
          <p:cNvPr id="10" name="Rectangle 9">
            <a:extLst>
              <a:ext uri="{FF2B5EF4-FFF2-40B4-BE49-F238E27FC236}">
                <a16:creationId xmlns:a16="http://schemas.microsoft.com/office/drawing/2014/main" xmlns="" id="{DFEE959E-BF10-4204-9556-D1707088D4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xmlns="" id="{DDD17B6A-CB37-4005-9681-A20AFCDC78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xmlns="" id="{3B7BBDE9-DAED-40B0-A640-503C918D1C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xmlns="" id="{7BC7EA7B-802E-41F4-8926-C4475287AA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702629" y="1073231"/>
            <a:ext cx="6599582" cy="4711539"/>
          </a:xfrm>
        </p:spPr>
        <p:txBody>
          <a:bodyPr>
            <a:normAutofit/>
          </a:bodyPr>
          <a:lstStyle/>
          <a:p>
            <a:r>
              <a:rPr lang="en-US" sz="2000">
                <a:solidFill>
                  <a:srgbClr val="FFFFFF"/>
                </a:solidFill>
              </a:rPr>
              <a:t>Welcome to Williamson PK8, where KIDS ARE FIRST!  </a:t>
            </a:r>
          </a:p>
          <a:p>
            <a:r>
              <a:rPr lang="en-US" sz="2000">
                <a:solidFill>
                  <a:srgbClr val="FFFFFF"/>
                </a:solidFill>
              </a:rPr>
              <a:t>We take great pride in being the best school in Mingo County.  With a wonderful staff, it is our goal to help our students achieve their best in all areas:  academic, athletic, social, and personal included.</a:t>
            </a:r>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105646809"/>
      </p:ext>
    </p:extLst>
  </p:cSld>
  <p:clrMapOvr>
    <a:masterClrMapping/>
  </p:clrMapOvr>
  <p:transition spd="slow" advTm="15697">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A59258C-AAC2-41CD-973C-7439B122A3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xmlns="" id="{54516B72-0116-42B2-82A2-B11218A366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1033389"/>
            <a:ext cx="4826256" cy="4825409"/>
          </a:xfrm>
        </p:spPr>
        <p:txBody>
          <a:bodyPr anchor="ctr">
            <a:normAutofit/>
          </a:bodyPr>
          <a:lstStyle/>
          <a:p>
            <a:r>
              <a:rPr lang="en-US" sz="5400">
                <a:solidFill>
                  <a:srgbClr val="FFFFFF"/>
                </a:solidFill>
              </a:rPr>
              <a:t>Kids are FIRST</a:t>
            </a:r>
          </a:p>
        </p:txBody>
      </p:sp>
      <p:sp>
        <p:nvSpPr>
          <p:cNvPr id="12" name="Rectangle 11">
            <a:extLst>
              <a:ext uri="{FF2B5EF4-FFF2-40B4-BE49-F238E27FC236}">
                <a16:creationId xmlns:a16="http://schemas.microsoft.com/office/drawing/2014/main" xmlns="" id="{7CDB507F-21B7-4C27-B0FC-D9C465C6DB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xmlns="" id="{7AB1AE17-B7A3-4363-95CD-25441E2FF1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755769" y="1033390"/>
            <a:ext cx="4855037" cy="4825409"/>
          </a:xfrm>
          <a:ln w="57150">
            <a:noFill/>
          </a:ln>
        </p:spPr>
        <p:txBody>
          <a:bodyPr anchor="ctr">
            <a:normAutofit/>
          </a:bodyPr>
          <a:lstStyle/>
          <a:p>
            <a:r>
              <a:rPr lang="en-US" sz="2000">
                <a:solidFill>
                  <a:schemeClr val="accent2">
                    <a:lumMod val="50000"/>
                  </a:schemeClr>
                </a:solidFill>
              </a:rPr>
              <a:t>At Williamson PK8, our kids are always our focus.  When we say Kids are </a:t>
            </a:r>
            <a:r>
              <a:rPr lang="en-US" sz="2000" b="1" u="sng">
                <a:solidFill>
                  <a:schemeClr val="accent2">
                    <a:lumMod val="50000"/>
                  </a:schemeClr>
                </a:solidFill>
              </a:rPr>
              <a:t>FIRST </a:t>
            </a:r>
            <a:r>
              <a:rPr lang="en-US" sz="2000">
                <a:solidFill>
                  <a:schemeClr val="accent2">
                    <a:lumMod val="50000"/>
                  </a:schemeClr>
                </a:solidFill>
              </a:rPr>
              <a:t>we mean they are </a:t>
            </a:r>
          </a:p>
          <a:p>
            <a:pPr lvl="2"/>
            <a:r>
              <a:rPr lang="en-US" sz="2000" b="1">
                <a:solidFill>
                  <a:schemeClr val="accent2">
                    <a:lumMod val="50000"/>
                  </a:schemeClr>
                </a:solidFill>
              </a:rPr>
              <a:t>F</a:t>
            </a:r>
            <a:r>
              <a:rPr lang="en-US" sz="2000">
                <a:solidFill>
                  <a:schemeClr val="accent2">
                    <a:lumMod val="50000"/>
                  </a:schemeClr>
                </a:solidFill>
              </a:rPr>
              <a:t> – Friendly </a:t>
            </a:r>
          </a:p>
          <a:p>
            <a:pPr lvl="2"/>
            <a:r>
              <a:rPr lang="en-US" sz="2000" b="1">
                <a:solidFill>
                  <a:schemeClr val="accent2">
                    <a:lumMod val="50000"/>
                  </a:schemeClr>
                </a:solidFill>
              </a:rPr>
              <a:t>I </a:t>
            </a:r>
            <a:r>
              <a:rPr lang="en-US" sz="2000">
                <a:solidFill>
                  <a:schemeClr val="accent2">
                    <a:lumMod val="50000"/>
                  </a:schemeClr>
                </a:solidFill>
              </a:rPr>
              <a:t>– Improving</a:t>
            </a:r>
          </a:p>
          <a:p>
            <a:pPr lvl="2"/>
            <a:r>
              <a:rPr lang="en-US" sz="2000" b="1">
                <a:solidFill>
                  <a:schemeClr val="accent2">
                    <a:lumMod val="50000"/>
                  </a:schemeClr>
                </a:solidFill>
              </a:rPr>
              <a:t>R</a:t>
            </a:r>
            <a:r>
              <a:rPr lang="en-US" sz="2000">
                <a:solidFill>
                  <a:schemeClr val="accent2">
                    <a:lumMod val="50000"/>
                  </a:schemeClr>
                </a:solidFill>
              </a:rPr>
              <a:t> – Reliable</a:t>
            </a:r>
          </a:p>
          <a:p>
            <a:pPr lvl="2"/>
            <a:r>
              <a:rPr lang="en-US" sz="2000" b="1">
                <a:solidFill>
                  <a:schemeClr val="accent2">
                    <a:lumMod val="50000"/>
                  </a:schemeClr>
                </a:solidFill>
              </a:rPr>
              <a:t>S</a:t>
            </a:r>
            <a:r>
              <a:rPr lang="en-US" sz="2000">
                <a:solidFill>
                  <a:schemeClr val="accent2">
                    <a:lumMod val="50000"/>
                  </a:schemeClr>
                </a:solidFill>
              </a:rPr>
              <a:t> – Safe</a:t>
            </a:r>
          </a:p>
          <a:p>
            <a:pPr lvl="2"/>
            <a:r>
              <a:rPr lang="en-US" sz="2000" b="1">
                <a:solidFill>
                  <a:schemeClr val="accent2">
                    <a:lumMod val="50000"/>
                  </a:schemeClr>
                </a:solidFill>
              </a:rPr>
              <a:t>T</a:t>
            </a:r>
            <a:r>
              <a:rPr lang="en-US" sz="2000">
                <a:solidFill>
                  <a:schemeClr val="accent2">
                    <a:lumMod val="50000"/>
                  </a:schemeClr>
                </a:solidFill>
              </a:rPr>
              <a:t> - Trustworthy</a:t>
            </a:r>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195751305"/>
      </p:ext>
    </p:extLst>
  </p:cSld>
  <p:clrMapOvr>
    <a:masterClrMapping/>
  </p:clrMapOvr>
  <p:transition spd="slow" advTm="16026">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92989FB-1024-49B7-BDF1-B3CE27D486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6228" y="1073231"/>
            <a:ext cx="3054091" cy="4711539"/>
          </a:xfrm>
        </p:spPr>
        <p:txBody>
          <a:bodyPr anchor="ctr">
            <a:normAutofit/>
          </a:bodyPr>
          <a:lstStyle/>
          <a:p>
            <a:r>
              <a:rPr lang="en-US" sz="3200">
                <a:solidFill>
                  <a:schemeClr val="accent1"/>
                </a:solidFill>
              </a:rPr>
              <a:t>Friendly</a:t>
            </a:r>
          </a:p>
        </p:txBody>
      </p:sp>
      <p:sp>
        <p:nvSpPr>
          <p:cNvPr id="10" name="Rectangle 9">
            <a:extLst>
              <a:ext uri="{FF2B5EF4-FFF2-40B4-BE49-F238E27FC236}">
                <a16:creationId xmlns:a16="http://schemas.microsoft.com/office/drawing/2014/main" xmlns="" id="{DFEE959E-BF10-4204-9556-D1707088D4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xmlns="" id="{DDD17B6A-CB37-4005-9681-A20AFCDC78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xmlns="" id="{3B7BBDE9-DAED-40B0-A640-503C918D1C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xmlns="" id="{7BC7EA7B-802E-41F4-8926-C4475287AA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702629" y="1073231"/>
            <a:ext cx="6599582" cy="4711539"/>
          </a:xfrm>
        </p:spPr>
        <p:txBody>
          <a:bodyPr>
            <a:normAutofit/>
          </a:bodyPr>
          <a:lstStyle/>
          <a:p>
            <a:r>
              <a:rPr lang="en-US" sz="2000">
                <a:solidFill>
                  <a:srgbClr val="FFFFFF"/>
                </a:solidFill>
              </a:rPr>
              <a:t>Our students are friendly to all but understand boundaries.  They understand the roles teachers play in their lives and don’t confuse them with the same type of relationship they have with their peers.  They listen to their peers when they ask them to step back or stop and when they ask for help and companionship.  They understand that we demonstrate friendship without inappropriate physical contact (prolonged hugs, demonstrations of affection like kissing, etc.).  Our students understand that while they don’t have to be “friends” with everyone, they do need to be respectful of all.</a:t>
            </a:r>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499734478"/>
      </p:ext>
    </p:extLst>
  </p:cSld>
  <p:clrMapOvr>
    <a:masterClrMapping/>
  </p:clrMapOvr>
  <p:transition spd="slow" advTm="1671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92989FB-1024-49B7-BDF1-B3CE27D486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6228" y="1073231"/>
            <a:ext cx="3054091" cy="4711539"/>
          </a:xfrm>
        </p:spPr>
        <p:txBody>
          <a:bodyPr anchor="ctr">
            <a:normAutofit/>
          </a:bodyPr>
          <a:lstStyle/>
          <a:p>
            <a:r>
              <a:rPr lang="en-US" sz="3200">
                <a:solidFill>
                  <a:schemeClr val="accent1"/>
                </a:solidFill>
              </a:rPr>
              <a:t>Improving</a:t>
            </a:r>
          </a:p>
        </p:txBody>
      </p:sp>
      <p:sp>
        <p:nvSpPr>
          <p:cNvPr id="10" name="Rectangle 9">
            <a:extLst>
              <a:ext uri="{FF2B5EF4-FFF2-40B4-BE49-F238E27FC236}">
                <a16:creationId xmlns:a16="http://schemas.microsoft.com/office/drawing/2014/main" xmlns="" id="{DFEE959E-BF10-4204-9556-D1707088D4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xmlns="" id="{DDD17B6A-CB37-4005-9681-A20AFCDC78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xmlns="" id="{3B7BBDE9-DAED-40B0-A640-503C918D1C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xmlns="" id="{7BC7EA7B-802E-41F4-8926-C4475287AA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702629" y="1073231"/>
            <a:ext cx="6599582" cy="4711539"/>
          </a:xfrm>
        </p:spPr>
        <p:txBody>
          <a:bodyPr>
            <a:normAutofit/>
          </a:bodyPr>
          <a:lstStyle/>
          <a:p>
            <a:r>
              <a:rPr lang="en-US" sz="2000">
                <a:solidFill>
                  <a:srgbClr val="FFFFFF"/>
                </a:solidFill>
              </a:rPr>
              <a:t>Our students and staff are always looking for ways to improve.  Whether it is academic, athletic, social, or helping to improve the school environment, the community at Williamson PK8 is striving to be better today than we were yesterday.  </a:t>
            </a:r>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835466677"/>
      </p:ext>
    </p:extLst>
  </p:cSld>
  <p:clrMapOvr>
    <a:masterClrMapping/>
  </p:clrMapOvr>
  <p:transition spd="slow" advTm="15839">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92989FB-1024-49B7-BDF1-B3CE27D486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6228" y="1073231"/>
            <a:ext cx="3054091" cy="4711539"/>
          </a:xfrm>
        </p:spPr>
        <p:txBody>
          <a:bodyPr anchor="ctr">
            <a:normAutofit/>
          </a:bodyPr>
          <a:lstStyle/>
          <a:p>
            <a:r>
              <a:rPr lang="en-US" sz="3200">
                <a:solidFill>
                  <a:schemeClr val="accent1"/>
                </a:solidFill>
              </a:rPr>
              <a:t>Reliable</a:t>
            </a:r>
          </a:p>
        </p:txBody>
      </p:sp>
      <p:sp>
        <p:nvSpPr>
          <p:cNvPr id="10" name="Rectangle 9">
            <a:extLst>
              <a:ext uri="{FF2B5EF4-FFF2-40B4-BE49-F238E27FC236}">
                <a16:creationId xmlns:a16="http://schemas.microsoft.com/office/drawing/2014/main" xmlns="" id="{DFEE959E-BF10-4204-9556-D1707088D4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xmlns="" id="{DDD17B6A-CB37-4005-9681-A20AFCDC78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xmlns="" id="{3B7BBDE9-DAED-40B0-A640-503C918D1C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xmlns="" id="{7BC7EA7B-802E-41F4-8926-C4475287AA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702629" y="1073231"/>
            <a:ext cx="6599582" cy="4711539"/>
          </a:xfrm>
        </p:spPr>
        <p:txBody>
          <a:bodyPr>
            <a:normAutofit/>
          </a:bodyPr>
          <a:lstStyle/>
          <a:p>
            <a:endParaRPr lang="en-US" sz="2000">
              <a:solidFill>
                <a:srgbClr val="FFFFFF"/>
              </a:solidFill>
            </a:endParaRPr>
          </a:p>
          <a:p>
            <a:r>
              <a:rPr lang="en-US" sz="2000">
                <a:solidFill>
                  <a:srgbClr val="FFFFFF"/>
                </a:solidFill>
              </a:rPr>
              <a:t>	Just as we rely on our staff to be prepared to make the most of the learning experience, we rely on our students come to school prepared and ready to learn.  They have everything they need with them for a successful day – pencils, paper, Chromebooks, homework folders, tennis shoes, etc.  We rely on them to come to school each day they can and to miss only when needed.  We rely on them to follow both classroom and school rules.  </a:t>
            </a:r>
          </a:p>
          <a:p>
            <a:endParaRPr lang="en-US" sz="2000">
              <a:solidFill>
                <a:srgbClr val="FFFFFF"/>
              </a:solidFill>
            </a:endParaRPr>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437111877"/>
      </p:ext>
    </p:extLst>
  </p:cSld>
  <p:clrMapOvr>
    <a:masterClrMapping/>
  </p:clrMapOvr>
  <p:transition spd="slow" advTm="15744">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F92989FB-1024-49B7-BDF1-B3CE27D486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6228" y="1073231"/>
            <a:ext cx="3054091" cy="4711539"/>
          </a:xfrm>
        </p:spPr>
        <p:txBody>
          <a:bodyPr anchor="ctr">
            <a:normAutofit/>
          </a:bodyPr>
          <a:lstStyle/>
          <a:p>
            <a:r>
              <a:rPr lang="en-US" sz="3200">
                <a:solidFill>
                  <a:schemeClr val="accent1"/>
                </a:solidFill>
              </a:rPr>
              <a:t>Safe</a:t>
            </a:r>
          </a:p>
        </p:txBody>
      </p:sp>
      <p:sp>
        <p:nvSpPr>
          <p:cNvPr id="21" name="Rectangle 20">
            <a:extLst>
              <a:ext uri="{FF2B5EF4-FFF2-40B4-BE49-F238E27FC236}">
                <a16:creationId xmlns:a16="http://schemas.microsoft.com/office/drawing/2014/main" xmlns="" id="{DFEE959E-BF10-4204-9556-D1707088D4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xmlns="" id="{DDD17B6A-CB37-4005-9681-A20AFCDC78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xmlns="" id="{3B7BBDE9-DAED-40B0-A640-503C918D1C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xmlns="" id="{7BC7EA7B-802E-41F4-8926-C4475287AA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702629" y="1073231"/>
            <a:ext cx="6599582" cy="4711539"/>
          </a:xfrm>
        </p:spPr>
        <p:txBody>
          <a:bodyPr>
            <a:normAutofit/>
          </a:bodyPr>
          <a:lstStyle/>
          <a:p>
            <a:r>
              <a:rPr lang="en-US" sz="2000">
                <a:solidFill>
                  <a:srgbClr val="FFFFFF"/>
                </a:solidFill>
              </a:rPr>
              <a:t>Our student are safe at school.  They don’t put themselves or others in harm’s way.  They follow rules and let the adults around them know when something doesn’t feel safe to them.  They understand that safety is a school effort and are happy to help keep our school as safe as possible. </a:t>
            </a:r>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133626949"/>
      </p:ext>
    </p:extLst>
  </p:cSld>
  <p:clrMapOvr>
    <a:masterClrMapping/>
  </p:clrMapOvr>
  <p:transition spd="slow" advTm="16334">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92989FB-1024-49B7-BDF1-B3CE27D486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6228" y="1073231"/>
            <a:ext cx="3054091" cy="4711539"/>
          </a:xfrm>
        </p:spPr>
        <p:txBody>
          <a:bodyPr anchor="ctr">
            <a:normAutofit/>
          </a:bodyPr>
          <a:lstStyle/>
          <a:p>
            <a:r>
              <a:rPr lang="en-US" sz="3000">
                <a:solidFill>
                  <a:schemeClr val="accent1"/>
                </a:solidFill>
              </a:rPr>
              <a:t>Trustworthy</a:t>
            </a:r>
          </a:p>
        </p:txBody>
      </p:sp>
      <p:sp>
        <p:nvSpPr>
          <p:cNvPr id="10" name="Rectangle 9">
            <a:extLst>
              <a:ext uri="{FF2B5EF4-FFF2-40B4-BE49-F238E27FC236}">
                <a16:creationId xmlns:a16="http://schemas.microsoft.com/office/drawing/2014/main" xmlns="" id="{DFEE959E-BF10-4204-9556-D1707088D4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xmlns="" id="{DDD17B6A-CB37-4005-9681-A20AFCDC78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xmlns="" id="{3B7BBDE9-DAED-40B0-A640-503C918D1C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xmlns="" id="{7BC7EA7B-802E-41F4-8926-C4475287AA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702629" y="1073231"/>
            <a:ext cx="6599582" cy="4711539"/>
          </a:xfrm>
        </p:spPr>
        <p:txBody>
          <a:bodyPr>
            <a:normAutofit/>
          </a:bodyPr>
          <a:lstStyle/>
          <a:p>
            <a:r>
              <a:rPr lang="en-US" sz="2000">
                <a:solidFill>
                  <a:srgbClr val="FFFFFF"/>
                </a:solidFill>
              </a:rPr>
              <a:t>Our students understand that being trustworthy is essential for a good relationship with teachers, staff, and their peers.  They are honest and straightforward when answering questions.  Our students understand that teachers and staff cannot help them as they may need if they aren’t honest – and teachers and staff know this goes both ways. </a:t>
            </a:r>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083561514"/>
      </p:ext>
    </p:extLst>
  </p:cSld>
  <p:clrMapOvr>
    <a:masterClrMapping/>
  </p:clrMapOvr>
  <p:transition spd="slow" advTm="15641">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A59258C-AAC2-41CD-973C-7439B122A3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xmlns="" id="{54516B72-0116-42B2-82A2-B11218A366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1033389"/>
            <a:ext cx="4826256" cy="4825409"/>
          </a:xfrm>
        </p:spPr>
        <p:txBody>
          <a:bodyPr anchor="ctr">
            <a:normAutofit/>
          </a:bodyPr>
          <a:lstStyle/>
          <a:p>
            <a:r>
              <a:rPr lang="en-US" sz="4800" dirty="0">
                <a:solidFill>
                  <a:srgbClr val="FFFFFF"/>
                </a:solidFill>
              </a:rPr>
              <a:t>Classroom </a:t>
            </a:r>
            <a:r>
              <a:rPr lang="en-US" sz="4800" dirty="0" smtClean="0">
                <a:solidFill>
                  <a:srgbClr val="FFFFFF"/>
                </a:solidFill>
              </a:rPr>
              <a:t>expectations</a:t>
            </a:r>
            <a:endParaRPr lang="en-US" sz="4800" dirty="0">
              <a:solidFill>
                <a:srgbClr val="FFFFFF"/>
              </a:solidFill>
            </a:endParaRPr>
          </a:p>
        </p:txBody>
      </p:sp>
      <p:sp>
        <p:nvSpPr>
          <p:cNvPr id="12" name="Rectangle 11">
            <a:extLst>
              <a:ext uri="{FF2B5EF4-FFF2-40B4-BE49-F238E27FC236}">
                <a16:creationId xmlns:a16="http://schemas.microsoft.com/office/drawing/2014/main" xmlns="" id="{7CDB507F-21B7-4C27-B0FC-D9C465C6DB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xmlns="" id="{7AB1AE17-B7A3-4363-95CD-25441E2FF1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755769" y="1033390"/>
            <a:ext cx="4855037" cy="4825409"/>
          </a:xfrm>
          <a:ln w="57150">
            <a:noFill/>
          </a:ln>
        </p:spPr>
        <p:txBody>
          <a:bodyPr anchor="ctr">
            <a:normAutofit/>
          </a:bodyPr>
          <a:lstStyle/>
          <a:p>
            <a:r>
              <a:rPr lang="en-US" sz="2000">
                <a:solidFill>
                  <a:schemeClr val="accent2">
                    <a:lumMod val="50000"/>
                  </a:schemeClr>
                </a:solidFill>
              </a:rPr>
              <a:t>Each teacher has their own classroom management style but we all try to keep in mind that our Kids are FIRST when setting expectations.</a:t>
            </a:r>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268115632"/>
      </p:ext>
    </p:extLst>
  </p:cSld>
  <p:clrMapOvr>
    <a:masterClrMapping/>
  </p:clrMapOvr>
  <p:transition spd="slow" advTm="1632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1432</TotalTime>
  <Words>702</Words>
  <Application>Microsoft Macintosh PowerPoint</Application>
  <PresentationFormat>Widescreen</PresentationFormat>
  <Paragraphs>43</Paragraphs>
  <Slides>12</Slides>
  <Notes>0</Notes>
  <HiddenSlides>0</HiddenSlides>
  <MMClips>12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Gill Sans MT</vt:lpstr>
      <vt:lpstr>Wingdings 2</vt:lpstr>
      <vt:lpstr>Arial</vt:lpstr>
      <vt:lpstr>Dividend</vt:lpstr>
      <vt:lpstr>Williamson pk8</vt:lpstr>
      <vt:lpstr>Welcome!</vt:lpstr>
      <vt:lpstr>Kids are FIRST</vt:lpstr>
      <vt:lpstr>Friendly</vt:lpstr>
      <vt:lpstr>Improving</vt:lpstr>
      <vt:lpstr>Reliable</vt:lpstr>
      <vt:lpstr>Safe</vt:lpstr>
      <vt:lpstr>Trustworthy</vt:lpstr>
      <vt:lpstr>Classroom expectations</vt:lpstr>
      <vt:lpstr>Hallway expectations</vt:lpstr>
      <vt:lpstr>Cafeteria Expectations</vt:lpstr>
      <vt:lpstr>Expectations in shared spaces  (recess/library/gym – assemblies)</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Williamson pk8</dc:title>
  <dc:creator>Staci Gilliam</dc:creator>
  <cp:lastModifiedBy>Staci Gilliam</cp:lastModifiedBy>
  <cp:revision>8</cp:revision>
  <dcterms:created xsi:type="dcterms:W3CDTF">2023-02-06T15:09:05Z</dcterms:created>
  <dcterms:modified xsi:type="dcterms:W3CDTF">2023-02-07T15:01:22Z</dcterms:modified>
</cp:coreProperties>
</file>